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6/19/2019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6/19/2019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6/19/2019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6/19/2019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6/19/2019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6/19/2019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6/19/2019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matriarch</a:t>
            </a:r>
            <a:endParaRPr lang="en-CA" dirty="0"/>
          </a:p>
        </p:txBody>
      </p:sp>
      <p:sp>
        <p:nvSpPr>
          <p:cNvPr id="3" name="Subtitle 2"/>
          <p:cNvSpPr>
            <a:spLocks noGrp="1"/>
          </p:cNvSpPr>
          <p:nvPr>
            <p:ph type="subTitle" idx="1"/>
          </p:nvPr>
        </p:nvSpPr>
        <p:spPr/>
        <p:txBody>
          <a:bodyPr>
            <a:normAutofit fontScale="85000" lnSpcReduction="10000"/>
          </a:bodyPr>
          <a:lstStyle/>
          <a:p>
            <a:r>
              <a:rPr lang="en-US" b="1" dirty="0"/>
              <a:t>A “matriarch” is a woman who is the head of a family or a tribe. This woman holds power within the family, and is considered the foundation of the household (pre-colonialism) </a:t>
            </a:r>
            <a:endParaRPr lang="en-CA" b="1" dirty="0"/>
          </a:p>
          <a:p>
            <a:endParaRPr lang="en-CA" dirty="0"/>
          </a:p>
        </p:txBody>
      </p:sp>
    </p:spTree>
    <p:extLst>
      <p:ext uri="{BB962C8B-B14F-4D97-AF65-F5344CB8AC3E}">
        <p14:creationId xmlns:p14="http://schemas.microsoft.com/office/powerpoint/2010/main" val="907390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400" b="1" dirty="0"/>
              <a:t>Aboriginal Women’s Traditional Roles &amp; Power</a:t>
            </a:r>
            <a:r>
              <a:rPr lang="en-CA" sz="1400" b="1" dirty="0"/>
              <a:t/>
            </a:r>
            <a:br>
              <a:rPr lang="en-CA" sz="1400" b="1" dirty="0"/>
            </a:br>
            <a:r>
              <a:rPr lang="en-US" sz="1400" dirty="0"/>
              <a:t>Women were respected for their spiritual and mental strength and men were respected for their spiritual and physical strength. Women were given the responsibility in bearing children and were given the strength and power to carry that responsibility through. Men had always respected that spiritual and mental strength and women respected the men’s physical strength. There was always a balance between men and women as each had their own responsibilities as a man and as a woman.</a:t>
            </a:r>
            <a:r>
              <a:rPr lang="en-CA" dirty="0"/>
              <a:t/>
            </a:r>
            <a:br>
              <a:rPr lang="en-CA" dirty="0"/>
            </a:br>
            <a:endParaRPr lang="en-CA" dirty="0"/>
          </a:p>
        </p:txBody>
      </p:sp>
      <p:sp>
        <p:nvSpPr>
          <p:cNvPr id="4" name="Text Placeholder 3"/>
          <p:cNvSpPr>
            <a:spLocks noGrp="1"/>
          </p:cNvSpPr>
          <p:nvPr>
            <p:ph type="body" sz="half" idx="2"/>
          </p:nvPr>
        </p:nvSpPr>
        <p:spPr/>
        <p:txBody>
          <a:bodyPr>
            <a:normAutofit fontScale="92500" lnSpcReduction="10000"/>
          </a:bodyPr>
          <a:lstStyle/>
          <a:p>
            <a:endParaRPr lang="en-US" b="1" dirty="0" smtClean="0"/>
          </a:p>
          <a:p>
            <a:r>
              <a:rPr lang="en-US" b="1" dirty="0" smtClean="0"/>
              <a:t>Mischaracterization </a:t>
            </a:r>
            <a:r>
              <a:rPr lang="en-US" b="1" dirty="0"/>
              <a:t>of Women’s Power (post colonialism)</a:t>
            </a:r>
            <a:endParaRPr lang="en-CA" b="1" dirty="0"/>
          </a:p>
          <a:p>
            <a:r>
              <a:rPr lang="en-US" dirty="0"/>
              <a:t>As settlers arrived in what is now North America, they brought with them a foreign </a:t>
            </a:r>
            <a:r>
              <a:rPr lang="en-US" b="1" dirty="0"/>
              <a:t>patriarchal European value system</a:t>
            </a:r>
            <a:r>
              <a:rPr lang="en-US" dirty="0"/>
              <a:t>. European settlers imposed their own frameworks of understanding onto Aboriginal social systems, which had particular ramifications for Aboriginal women. </a:t>
            </a:r>
            <a:endParaRPr lang="en-CA"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83752" y="245392"/>
            <a:ext cx="1933575" cy="2371725"/>
          </a:xfrm>
        </p:spPr>
      </p:pic>
      <p:sp>
        <p:nvSpPr>
          <p:cNvPr id="8" name="Rectangle 7"/>
          <p:cNvSpPr/>
          <p:nvPr/>
        </p:nvSpPr>
        <p:spPr>
          <a:xfrm>
            <a:off x="5723068" y="2710927"/>
            <a:ext cx="6468932" cy="212365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The purpose of my passion project is to remind us all to honor &amp; respect women. As a female teacher, it is my duty to hand down any knowledge that I carry to my students, to the best of my ability. Hence, matriarchy being a passion of mine. </a:t>
            </a:r>
            <a:r>
              <a:rPr lang="en-CA" dirty="0"/>
              <a:t/>
            </a:r>
            <a:br>
              <a:rPr lang="en-CA" dirty="0"/>
            </a:br>
            <a:r>
              <a:rPr lang="en-US" dirty="0"/>
              <a:t>Spokeswomen</a:t>
            </a:r>
            <a:r>
              <a:rPr lang="en-CA" dirty="0"/>
              <a:t/>
            </a:r>
            <a:br>
              <a:rPr lang="en-CA" dirty="0"/>
            </a:br>
            <a:r>
              <a:rPr lang="en-US" dirty="0"/>
              <a:t>Female entrepreneurs</a:t>
            </a:r>
            <a:r>
              <a:rPr kumimoji="0" lang="en-CA" sz="2000" b="0" i="0" u="none" strike="noStrike" kern="0" cap="all" spc="0" normalizeH="0" baseline="0" noProof="0" dirty="0" smtClean="0">
                <a:ln>
                  <a:noFill/>
                </a:ln>
                <a:solidFill>
                  <a:srgbClr val="FFFFFF"/>
                </a:solidFill>
                <a:effectLst/>
                <a:uLnTx/>
                <a:uFillTx/>
                <a:latin typeface="Century Schoolbook" panose="02040604050505020304" pitchFamily="18" charset="0"/>
                <a:ea typeface="Century Schoolbook" panose="02040604050505020304" pitchFamily="18" charset="0"/>
                <a:cs typeface="Times New Roman" panose="02020603050405020304" pitchFamily="18" charset="0"/>
              </a:rPr>
              <a:t/>
            </a:r>
            <a:br>
              <a:rPr kumimoji="0" lang="en-CA" sz="2000" b="0" i="0" u="none" strike="noStrike" kern="0" cap="all" spc="0" normalizeH="0" baseline="0" noProof="0" dirty="0" smtClean="0">
                <a:ln>
                  <a:noFill/>
                </a:ln>
                <a:solidFill>
                  <a:srgbClr val="FFFFFF"/>
                </a:solidFill>
                <a:effectLst/>
                <a:uLnTx/>
                <a:uFillTx/>
                <a:latin typeface="Century Schoolbook" panose="02040604050505020304" pitchFamily="18" charset="0"/>
                <a:ea typeface="Century Schoolbook" panose="02040604050505020304" pitchFamily="18" charset="0"/>
                <a:cs typeface="Times New Roman" panose="02020603050405020304" pitchFamily="18" charset="0"/>
              </a:rPr>
            </a:br>
            <a:r>
              <a:rPr kumimoji="0" lang="en-US" sz="2000" b="1" i="0" u="none" strike="noStrike" kern="0" cap="all" spc="0" normalizeH="0" baseline="0" noProof="0" dirty="0" smtClean="0">
                <a:ln>
                  <a:noFill/>
                </a:ln>
                <a:solidFill>
                  <a:srgbClr val="836C9F"/>
                </a:solidFill>
                <a:effectLst/>
                <a:uLnTx/>
                <a:uFillTx/>
                <a:latin typeface="Century Schoolbook" panose="02040604050505020304" pitchFamily="18" charset="0"/>
                <a:ea typeface="Century Schoolbook" panose="02040604050505020304" pitchFamily="18" charset="0"/>
                <a:cs typeface="Times New Roman" panose="02020603050405020304" pitchFamily="18" charset="0"/>
              </a:rPr>
              <a:t>Knowledge speakers (Elders) </a:t>
            </a:r>
            <a:endParaRPr kumimoji="0" lang="en-CA" sz="1800" b="0" i="0" u="none" strike="noStrike" kern="0" cap="none" spc="0" normalizeH="0" baseline="0" noProof="0" dirty="0" smtClean="0">
              <a:ln>
                <a:noFill/>
              </a:ln>
              <a:solidFill>
                <a:sysClr val="windowText" lastClr="000000"/>
              </a:solidFill>
              <a:effectLst/>
              <a:uLnTx/>
              <a:uFillTx/>
            </a:endParaRPr>
          </a:p>
        </p:txBody>
      </p:sp>
      <p:sp>
        <p:nvSpPr>
          <p:cNvPr id="9" name="Rectangle 8"/>
          <p:cNvSpPr/>
          <p:nvPr/>
        </p:nvSpPr>
        <p:spPr>
          <a:xfrm>
            <a:off x="8218842" y="1172583"/>
            <a:ext cx="2753958" cy="1200329"/>
          </a:xfrm>
          <a:prstGeom prst="rect">
            <a:avLst/>
          </a:prstGeom>
        </p:spPr>
        <p:txBody>
          <a:bodyPr wrap="square">
            <a:spAutoFit/>
          </a:bodyPr>
          <a:lstStyle/>
          <a:p>
            <a:r>
              <a:rPr lang="en-US" dirty="0">
                <a:solidFill>
                  <a:schemeClr val="accent3"/>
                </a:solidFill>
              </a:rPr>
              <a:t>Balance between women and men’s roles existed in pre-contact Aboriginal societies</a:t>
            </a:r>
            <a:endParaRPr lang="en-CA" dirty="0">
              <a:solidFill>
                <a:schemeClr val="accent3"/>
              </a:solidFill>
            </a:endParaRPr>
          </a:p>
        </p:txBody>
      </p:sp>
    </p:spTree>
    <p:extLst>
      <p:ext uri="{BB962C8B-B14F-4D97-AF65-F5344CB8AC3E}">
        <p14:creationId xmlns:p14="http://schemas.microsoft.com/office/powerpoint/2010/main" val="1422079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026" y="677733"/>
            <a:ext cx="1160594" cy="548640"/>
          </a:xfrm>
        </p:spPr>
        <p:txBody>
          <a:bodyPr>
            <a:normAutofit/>
          </a:bodyPr>
          <a:lstStyle/>
          <a:p>
            <a:pPr>
              <a:spcAft>
                <a:spcPts val="1100"/>
              </a:spcAft>
            </a:pPr>
            <a:r>
              <a:rPr lang="en-US" sz="2000" dirty="0" smtClean="0"/>
              <a:t>CCC’s</a:t>
            </a:r>
            <a:endParaRPr lang="en-CA" sz="2000" dirty="0"/>
          </a:p>
        </p:txBody>
      </p:sp>
      <p:sp>
        <p:nvSpPr>
          <p:cNvPr id="3" name="Text Placeholder 2"/>
          <p:cNvSpPr>
            <a:spLocks noGrp="1"/>
          </p:cNvSpPr>
          <p:nvPr>
            <p:ph type="body" idx="1"/>
          </p:nvPr>
        </p:nvSpPr>
        <p:spPr>
          <a:xfrm>
            <a:off x="765026" y="1323190"/>
            <a:ext cx="9612971" cy="4044876"/>
          </a:xfrm>
        </p:spPr>
        <p:txBody>
          <a:bodyPr>
            <a:normAutofit/>
          </a:bodyPr>
          <a:lstStyle/>
          <a:p>
            <a:pPr marL="342900" indent="-342900">
              <a:buFont typeface="Wingdings" panose="05000000000000000000" pitchFamily="2" charset="2"/>
              <a:buChar char="v"/>
            </a:pPr>
            <a:r>
              <a:rPr lang="en-US" sz="1800" cap="all" dirty="0">
                <a:solidFill>
                  <a:srgbClr val="836C9F"/>
                </a:solidFill>
                <a:ea typeface="+mj-ea"/>
                <a:cs typeface="+mj-cs"/>
              </a:rPr>
              <a:t>DT:  In order to build on what is already known and use processes such as thinking contextually, initiating and engaging in inquiry, thinking creatively, and thinking critically, students will explore a variety of learning through different tools and resources, in hopes to create critical thinking in and outside the classroom. In social studies/Indigenous studies, oral teachings are valued, as they speak honest truths and wisdom passed down by generations.  </a:t>
            </a:r>
            <a:br>
              <a:rPr lang="en-US" sz="1800" cap="all" dirty="0">
                <a:solidFill>
                  <a:srgbClr val="836C9F"/>
                </a:solidFill>
                <a:ea typeface="+mj-ea"/>
                <a:cs typeface="+mj-cs"/>
              </a:rPr>
            </a:br>
            <a:r>
              <a:rPr lang="en-US" sz="1800" cap="all" dirty="0">
                <a:solidFill>
                  <a:srgbClr val="836C9F"/>
                </a:solidFill>
                <a:ea typeface="+mj-ea"/>
                <a:cs typeface="+mj-cs"/>
              </a:rPr>
              <a:t>DII: identity is the foundation of our students educational lifestyle. Having matriarchs from different cultures/worldviews creates a spark within students to seek complexity within themselves, which creates open-mindedness further into their studies. Developing identity and interdependence also engages students to be responsible and to value themselves and others that can create socially acceptable communication. </a:t>
            </a:r>
            <a:endParaRPr lang="en-CA" dirty="0"/>
          </a:p>
        </p:txBody>
      </p:sp>
    </p:spTree>
    <p:extLst>
      <p:ext uri="{BB962C8B-B14F-4D97-AF65-F5344CB8AC3E}">
        <p14:creationId xmlns:p14="http://schemas.microsoft.com/office/powerpoint/2010/main" val="770436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1"/>
            <a:ext cx="5506683" cy="280014"/>
          </a:xfrm>
        </p:spPr>
        <p:txBody>
          <a:bodyPr>
            <a:normAutofit fontScale="90000"/>
          </a:bodyPr>
          <a:lstStyle/>
          <a:p>
            <a:r>
              <a:rPr lang="en-US" sz="1800" dirty="0" smtClean="0"/>
              <a:t>CCC’s</a:t>
            </a:r>
            <a:r>
              <a:rPr lang="en-US" dirty="0" smtClean="0"/>
              <a:t> </a:t>
            </a:r>
            <a:r>
              <a:rPr lang="en-US" sz="1800" dirty="0" smtClean="0"/>
              <a:t>continued</a:t>
            </a:r>
            <a:endParaRPr lang="en-CA" sz="1800" dirty="0"/>
          </a:p>
        </p:txBody>
      </p:sp>
      <p:sp>
        <p:nvSpPr>
          <p:cNvPr id="3" name="Text Placeholder 2"/>
          <p:cNvSpPr>
            <a:spLocks noGrp="1"/>
          </p:cNvSpPr>
          <p:nvPr>
            <p:ph type="body" idx="1"/>
          </p:nvPr>
        </p:nvSpPr>
        <p:spPr>
          <a:xfrm>
            <a:off x="765025" y="2086984"/>
            <a:ext cx="9612971" cy="3272668"/>
          </a:xfrm>
        </p:spPr>
        <p:txBody>
          <a:bodyPr>
            <a:normAutofit fontScale="85000" lnSpcReduction="10000"/>
          </a:bodyPr>
          <a:lstStyle/>
          <a:p>
            <a:r>
              <a:rPr lang="en-US" dirty="0"/>
              <a:t>DL: by continuing to seek knowledge through different literacies, students will need to be able to depend on multiple resources to uncover truths about history. To unpack and develop their ability to discuss social issues, students can depend not only on texts, but with the help of multimedia resources, and will be able to cross-reference other their realities with what's around them.</a:t>
            </a:r>
          </a:p>
          <a:p>
            <a:r>
              <a:rPr lang="en-US" dirty="0"/>
              <a:t>DSR: creating a sense of self-love, self-acceptance, and self-reflecting can easily open the doors to a social responsibility. In this lesson, understanding the importance of females and their natural, physical, emotional, and spiritual roles can improve the deconstruction of post colonialism beliefs of the female. As this is occurring, social responsibility within one's self focuses on infinite connections in diverse beliefs. </a:t>
            </a:r>
            <a:endParaRPr lang="en-CA" dirty="0"/>
          </a:p>
        </p:txBody>
      </p:sp>
    </p:spTree>
    <p:extLst>
      <p:ext uri="{BB962C8B-B14F-4D97-AF65-F5344CB8AC3E}">
        <p14:creationId xmlns:p14="http://schemas.microsoft.com/office/powerpoint/2010/main" val="1554723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443841"/>
            <a:ext cx="6096000" cy="3970318"/>
          </a:xfrm>
          <a:prstGeom prst="rect">
            <a:avLst/>
          </a:prstGeom>
        </p:spPr>
        <p:txBody>
          <a:bodyPr>
            <a:spAutoFit/>
          </a:bodyPr>
          <a:lstStyle/>
          <a:p>
            <a:pPr>
              <a:buFont typeface="Arial" panose="020B0604020202020204" pitchFamily="34" charset="0"/>
              <a:buChar char="•"/>
            </a:pPr>
            <a:r>
              <a:rPr lang="en-US" dirty="0">
                <a:solidFill>
                  <a:srgbClr val="383838"/>
                </a:solidFill>
                <a:latin typeface="Georgia" panose="02040502050405020303" pitchFamily="18" charset="0"/>
              </a:rPr>
              <a:t>LL: by building lifelong learners, I hope this presentation can instill curiosity about matriarchs around the world, in hopes to be inspired to become future role models among their peers and society. </a:t>
            </a:r>
          </a:p>
          <a:p>
            <a:pPr>
              <a:buFont typeface="Arial" panose="020B0604020202020204" pitchFamily="34" charset="0"/>
              <a:buChar char="•"/>
            </a:pPr>
            <a:r>
              <a:rPr lang="en-US" dirty="0">
                <a:solidFill>
                  <a:srgbClr val="383838"/>
                </a:solidFill>
                <a:latin typeface="Georgia" panose="02040502050405020303" pitchFamily="18" charset="0"/>
              </a:rPr>
              <a:t>SSC: to think critically about diverse perspectives, students will need to be open to connecting their own experiences with others around them, in order to create a richer understanding of what is actually around them, and the complexity of diverse society, communities, and cultures. This lesson will not only challenge the instilled understandings based on the unspoken "laws" or "rules" created after colonialism, but challenge students to reverse the cycle of power and patriarchy within the household and in society (work, sports, hobbies). </a:t>
            </a:r>
            <a:endParaRPr lang="en-US" b="0" i="0" dirty="0">
              <a:solidFill>
                <a:srgbClr val="383838"/>
              </a:solidFill>
              <a:effectLst/>
              <a:latin typeface="Georgia" panose="02040502050405020303" pitchFamily="18" charset="0"/>
            </a:endParaRPr>
          </a:p>
        </p:txBody>
      </p:sp>
      <p:sp>
        <p:nvSpPr>
          <p:cNvPr id="3" name="TextBox 2"/>
          <p:cNvSpPr txBox="1"/>
          <p:nvPr/>
        </p:nvSpPr>
        <p:spPr>
          <a:xfrm>
            <a:off x="4916245" y="892885"/>
            <a:ext cx="881139" cy="369332"/>
          </a:xfrm>
          <a:prstGeom prst="rect">
            <a:avLst/>
          </a:prstGeom>
          <a:noFill/>
        </p:spPr>
        <p:txBody>
          <a:bodyPr wrap="none" rtlCol="0">
            <a:spAutoFit/>
          </a:bodyPr>
          <a:lstStyle/>
          <a:p>
            <a:r>
              <a:rPr lang="en-US" dirty="0" smtClean="0">
                <a:latin typeface="Arial Black" panose="020B0A04020102020204" pitchFamily="34" charset="0"/>
              </a:rPr>
              <a:t>BAL’s</a:t>
            </a:r>
            <a:endParaRPr lang="en-CA" dirty="0">
              <a:latin typeface="Arial Black" panose="020B0A04020102020204" pitchFamily="34" charset="0"/>
            </a:endParaRPr>
          </a:p>
        </p:txBody>
      </p:sp>
    </p:spTree>
    <p:extLst>
      <p:ext uri="{BB962C8B-B14F-4D97-AF65-F5344CB8AC3E}">
        <p14:creationId xmlns:p14="http://schemas.microsoft.com/office/powerpoint/2010/main" val="43490363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432A30"/>
      </a:dk2>
      <a:lt2>
        <a:srgbClr val="F2F2F0"/>
      </a:lt2>
      <a:accent1>
        <a:srgbClr val="836C9F"/>
      </a:accent1>
      <a:accent2>
        <a:srgbClr val="BDAB56"/>
      </a:accent2>
      <a:accent3>
        <a:srgbClr val="B0565D"/>
      </a:accent3>
      <a:accent4>
        <a:srgbClr val="55B1BC"/>
      </a:accent4>
      <a:accent5>
        <a:srgbClr val="4D925F"/>
      </a:accent5>
      <a:accent6>
        <a:srgbClr val="E08C4A"/>
      </a:accent6>
      <a:hlink>
        <a:srgbClr val="55B1BC"/>
      </a:hlink>
      <a:folHlink>
        <a:srgbClr val="836C9F"/>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9270AA94-2367-4B1E-B579-26147B222BD0}"/>
    </a:ext>
  </a:extLst>
</a:theme>
</file>

<file path=docProps/app.xml><?xml version="1.0" encoding="utf-8"?>
<Properties xmlns="http://schemas.openxmlformats.org/officeDocument/2006/extended-properties" xmlns:vt="http://schemas.openxmlformats.org/officeDocument/2006/docPropsVTypes">
  <Template>TM10001105[[fn=Crop]]</Template>
  <TotalTime>12</TotalTime>
  <Words>518</Words>
  <Application>Microsoft Office PowerPoint</Application>
  <PresentationFormat>Widescreen</PresentationFormat>
  <Paragraphs>16</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Arial Black</vt:lpstr>
      <vt:lpstr>Century Schoolbook</vt:lpstr>
      <vt:lpstr>Franklin Gothic Book</vt:lpstr>
      <vt:lpstr>Georgia</vt:lpstr>
      <vt:lpstr>Times New Roman</vt:lpstr>
      <vt:lpstr>Wingdings</vt:lpstr>
      <vt:lpstr>Crop</vt:lpstr>
      <vt:lpstr>matriarch</vt:lpstr>
      <vt:lpstr>Aboriginal Women’s Traditional Roles &amp; Power Women were respected for their spiritual and mental strength and men were respected for their spiritual and physical strength. Women were given the responsibility in bearing children and were given the strength and power to carry that responsibility through. Men had always respected that spiritual and mental strength and women respected the men’s physical strength. There was always a balance between men and women as each had their own responsibilities as a man and as a woman. </vt:lpstr>
      <vt:lpstr>CCC’s</vt:lpstr>
      <vt:lpstr>CCC’s continued</vt:lpstr>
      <vt:lpstr>PowerPoint Presentation</vt:lpstr>
    </vt:vector>
  </TitlesOfParts>
  <Company>University of Saskatchewan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matriarch</dc:title>
  <dc:creator>CRM612 on LIBEDP2019-012</dc:creator>
  <cp:lastModifiedBy>CRM612 on LIBEDP2019-012</cp:lastModifiedBy>
  <cp:revision>2</cp:revision>
  <dcterms:created xsi:type="dcterms:W3CDTF">2019-06-19T15:33:19Z</dcterms:created>
  <dcterms:modified xsi:type="dcterms:W3CDTF">2019-06-19T15:45:47Z</dcterms:modified>
</cp:coreProperties>
</file>